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Open Sans 1" panose="020B0604020202020204" charset="0"/>
      <p:regular r:id="rId13"/>
    </p:embeddedFont>
    <p:embeddedFont>
      <p:font typeface="Open Sans 1 Bold" panose="020B0604020202020204" charset="0"/>
      <p:regular r:id="rId14"/>
    </p:embeddedFont>
    <p:embeddedFont>
      <p:font typeface="Open Sans 2" panose="020B0604020202020204" charset="0"/>
      <p:regular r:id="rId15"/>
    </p:embeddedFont>
    <p:embeddedFont>
      <p:font typeface="Open Sans 2 Bold" panose="020B0604020202020204" charset="0"/>
      <p:regular r:id="rId16"/>
    </p:embeddedFont>
    <p:embeddedFont>
      <p:font typeface="Roboto Condensed" panose="02000000000000000000" pitchFamily="2" charset="0"/>
      <p:regular r:id="rId17"/>
    </p:embeddedFont>
    <p:embeddedFont>
      <p:font typeface="Roboto Condensed Bold" panose="02000000000000000000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jpeg>
</file>

<file path=ppt/media/image3.sv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kaggle.com/datasets/marusagar/bank-transaction-fraud-detection?resource=download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kaggle.com/datasets/mlg-ulb/creditcardfraud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784639" y="869442"/>
            <a:ext cx="11106401" cy="9417558"/>
            <a:chOff x="0" y="0"/>
            <a:chExt cx="823761" cy="6985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23761" cy="698500"/>
            </a:xfrm>
            <a:custGeom>
              <a:avLst/>
              <a:gdLst/>
              <a:ahLst/>
              <a:cxnLst/>
              <a:rect l="l" t="t" r="r" b="b"/>
              <a:pathLst>
                <a:path w="823761" h="698500">
                  <a:moveTo>
                    <a:pt x="823761" y="349250"/>
                  </a:moveTo>
                  <a:lnTo>
                    <a:pt x="620561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620561" y="0"/>
                  </a:lnTo>
                  <a:lnTo>
                    <a:pt x="823761" y="349250"/>
                  </a:lnTo>
                  <a:close/>
                </a:path>
              </a:pathLst>
            </a:custGeom>
            <a:solidFill>
              <a:srgbClr val="C4D7F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14300" y="0"/>
              <a:ext cx="595161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19"/>
                </a:lnSpc>
              </a:pPr>
              <a:endParaRPr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-3119777" y="0"/>
            <a:ext cx="11879371" cy="10287000"/>
            <a:chOff x="0" y="0"/>
            <a:chExt cx="4282440" cy="3708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34277" r="-34277"/>
              </a:stretch>
            </a:blipFill>
          </p:spPr>
        </p:sp>
      </p:grpSp>
      <p:sp>
        <p:nvSpPr>
          <p:cNvPr id="7" name="TextBox 7"/>
          <p:cNvSpPr txBox="1"/>
          <p:nvPr/>
        </p:nvSpPr>
        <p:spPr>
          <a:xfrm>
            <a:off x="9653615" y="753189"/>
            <a:ext cx="7820769" cy="1979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35"/>
              </a:lnSpc>
            </a:pPr>
            <a:r>
              <a:rPr lang="en-US" sz="6941" b="1">
                <a:solidFill>
                  <a:srgbClr val="242A55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BANKING / FINANCIAL SERVICES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653615" y="3318780"/>
            <a:ext cx="5149866" cy="5233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8"/>
              </a:lnSpc>
            </a:pPr>
            <a:r>
              <a:rPr lang="en-US" sz="3689">
                <a:solidFill>
                  <a:srgbClr val="242A55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Group Name - Miners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883494" y="5492496"/>
            <a:ext cx="6647621" cy="19678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2600" b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Mohemedh Sharaf Sahir</a:t>
            </a:r>
          </a:p>
          <a:p>
            <a:pPr algn="l">
              <a:lnSpc>
                <a:spcPts val="3900"/>
              </a:lnSpc>
            </a:pPr>
            <a:r>
              <a:rPr lang="en-US" sz="2600" b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Ye Min Myat</a:t>
            </a:r>
          </a:p>
          <a:p>
            <a:pPr algn="l">
              <a:lnSpc>
                <a:spcPts val="3900"/>
              </a:lnSpc>
            </a:pPr>
            <a:r>
              <a:rPr lang="en-US" sz="2600" b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Myat Min Khant</a:t>
            </a:r>
          </a:p>
          <a:p>
            <a:pPr algn="l">
              <a:lnSpc>
                <a:spcPts val="3900"/>
              </a:lnSpc>
            </a:pPr>
            <a:r>
              <a:rPr lang="en-US" sz="2600" b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Ro Min Swe</a:t>
            </a:r>
          </a:p>
        </p:txBody>
      </p:sp>
      <p:sp>
        <p:nvSpPr>
          <p:cNvPr id="10" name="Freeform 10"/>
          <p:cNvSpPr/>
          <p:nvPr/>
        </p:nvSpPr>
        <p:spPr>
          <a:xfrm>
            <a:off x="15866477" y="5756711"/>
            <a:ext cx="4843047" cy="5585446"/>
          </a:xfrm>
          <a:custGeom>
            <a:avLst/>
            <a:gdLst/>
            <a:ahLst/>
            <a:cxnLst/>
            <a:rect l="l" t="t" r="r" b="b"/>
            <a:pathLst>
              <a:path w="4843047" h="5585446">
                <a:moveTo>
                  <a:pt x="0" y="0"/>
                </a:moveTo>
                <a:lnTo>
                  <a:pt x="4843046" y="0"/>
                </a:lnTo>
                <a:lnTo>
                  <a:pt x="4843046" y="5585445"/>
                </a:lnTo>
                <a:lnTo>
                  <a:pt x="0" y="55854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9883494" y="8726805"/>
            <a:ext cx="6647621" cy="9772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2600" b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Lecturer Name</a:t>
            </a:r>
          </a:p>
          <a:p>
            <a:pPr algn="l">
              <a:lnSpc>
                <a:spcPts val="3900"/>
              </a:lnSpc>
            </a:pPr>
            <a:r>
              <a:rPr lang="en-US" sz="2600" b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Assoc. Prof. Ts. Dr. Juhaida Abu Bakar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883494" y="8067469"/>
            <a:ext cx="6647621" cy="481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26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Group 21, C2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114984" y="47625"/>
            <a:ext cx="5837661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9"/>
              </a:lnSpc>
            </a:pPr>
            <a:r>
              <a:rPr lang="en-US" sz="5499" b="1">
                <a:solidFill>
                  <a:srgbClr val="242A55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Conclusion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35378" y="415925"/>
            <a:ext cx="8320905" cy="480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3"/>
              </a:lnSpc>
            </a:pPr>
            <a:r>
              <a:rPr lang="en-US" sz="2303" b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CLUSTERING</a:t>
            </a:r>
          </a:p>
          <a:p>
            <a:pPr algn="l">
              <a:lnSpc>
                <a:spcPts val="2763"/>
              </a:lnSpc>
            </a:pPr>
            <a:endParaRPr lang="en-US" sz="2303" b="1">
              <a:solidFill>
                <a:srgbClr val="000000"/>
              </a:solidFill>
              <a:latin typeface="Open Sans 1 Bold"/>
              <a:ea typeface="Open Sans 1 Bold"/>
              <a:cs typeface="Open Sans 1 Bold"/>
              <a:sym typeface="Open Sans 1 Bold"/>
            </a:endParaRPr>
          </a:p>
          <a:p>
            <a:pPr marL="497280" lvl="1" indent="-248640" algn="l">
              <a:lnSpc>
                <a:spcPts val="2763"/>
              </a:lnSpc>
              <a:buFont typeface="Arial"/>
              <a:buChar char="•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Preprocessed and combined credit card + bank datasets for consistency.</a:t>
            </a:r>
          </a:p>
          <a:p>
            <a:pPr marL="497280" lvl="1" indent="-248640" algn="l">
              <a:lnSpc>
                <a:spcPts val="2763"/>
              </a:lnSpc>
              <a:buFont typeface="Arial"/>
              <a:buChar char="•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Applied DBSCAN, which formed dense clusters of normal transactions and flagged ~4,675 anomalies as noise.</a:t>
            </a:r>
          </a:p>
          <a:p>
            <a:pPr marL="497280" lvl="1" indent="-248640" algn="l">
              <a:lnSpc>
                <a:spcPts val="2763"/>
              </a:lnSpc>
              <a:buFont typeface="Arial"/>
              <a:buChar char="•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Fraud cases concentrated in noise (4.5%) and small clusters (up to 9.1%), proving DBSCAN’s strength in anomaly detection.</a:t>
            </a:r>
          </a:p>
          <a:p>
            <a:pPr marL="497280" lvl="1" indent="-248640" algn="l">
              <a:lnSpc>
                <a:spcPts val="2763"/>
              </a:lnSpc>
              <a:buFont typeface="Arial"/>
              <a:buChar char="•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Insights support fraud alerts, spending profiles, Safe Transaction Scores, and budgeting nudges for users.</a:t>
            </a:r>
          </a:p>
          <a:p>
            <a:pPr marL="497280" lvl="1" indent="-248640" algn="l">
              <a:lnSpc>
                <a:spcPts val="2763"/>
              </a:lnSpc>
              <a:buFont typeface="Arial"/>
              <a:buChar char="•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Overall, DBSCAN is effective, robust, and more suitable than centroid-based methods for fraud detection.</a:t>
            </a:r>
          </a:p>
          <a:p>
            <a:pPr algn="l">
              <a:lnSpc>
                <a:spcPts val="2763"/>
              </a:lnSpc>
            </a:pPr>
            <a:endParaRPr lang="en-US" sz="2303">
              <a:solidFill>
                <a:srgbClr val="000000"/>
              </a:solidFill>
              <a:latin typeface="Open Sans 1"/>
              <a:ea typeface="Open Sans 1"/>
              <a:cs typeface="Open Sans 1"/>
              <a:sym typeface="Open Sans 1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310653" y="1194117"/>
            <a:ext cx="7835428" cy="2743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3"/>
              </a:lnSpc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Market Basket Analysis (MBA)</a:t>
            </a:r>
          </a:p>
          <a:p>
            <a:pPr marL="497280" lvl="1" indent="-248640" algn="l">
              <a:lnSpc>
                <a:spcPts val="2763"/>
              </a:lnSpc>
              <a:buFont typeface="Arial"/>
              <a:buChar char="•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FP-Growth MBA revealed interpretable fraud rules.</a:t>
            </a:r>
          </a:p>
          <a:p>
            <a:pPr marL="497280" lvl="1" indent="-248640" algn="l">
              <a:lnSpc>
                <a:spcPts val="2763"/>
              </a:lnSpc>
              <a:buFont typeface="Arial"/>
              <a:buChar char="•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Strongest predictors: ATM withdrawals &amp; self-service devices.</a:t>
            </a:r>
          </a:p>
          <a:p>
            <a:pPr marL="497280" lvl="1" indent="-248640" algn="l">
              <a:lnSpc>
                <a:spcPts val="2763"/>
              </a:lnSpc>
              <a:buFont typeface="Arial"/>
              <a:buChar char="•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Actionable insight:</a:t>
            </a:r>
          </a:p>
          <a:p>
            <a:pPr marL="497280" lvl="1" indent="-248640" algn="l">
              <a:lnSpc>
                <a:spcPts val="2763"/>
              </a:lnSpc>
              <a:buFont typeface="Arial"/>
              <a:buChar char="•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Flag suspicious withdrawals in real time.</a:t>
            </a:r>
          </a:p>
          <a:p>
            <a:pPr marL="497280" lvl="1" indent="-248640" algn="l">
              <a:lnSpc>
                <a:spcPts val="2763"/>
              </a:lnSpc>
              <a:buFont typeface="Arial"/>
              <a:buChar char="•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Prioritize monitoring of ATM/self-service transactions.</a:t>
            </a:r>
          </a:p>
          <a:p>
            <a:pPr algn="l">
              <a:lnSpc>
                <a:spcPts val="2763"/>
              </a:lnSpc>
            </a:pPr>
            <a:endParaRPr lang="en-US" sz="2303">
              <a:solidFill>
                <a:srgbClr val="000000"/>
              </a:solidFill>
              <a:latin typeface="Open Sans 1"/>
              <a:ea typeface="Open Sans 1"/>
              <a:cs typeface="Open Sans 1"/>
              <a:sym typeface="Open Sans 1"/>
            </a:endParaRPr>
          </a:p>
        </p:txBody>
      </p:sp>
      <p:sp>
        <p:nvSpPr>
          <p:cNvPr id="5" name="AutoShape 5"/>
          <p:cNvSpPr/>
          <p:nvPr/>
        </p:nvSpPr>
        <p:spPr>
          <a:xfrm>
            <a:off x="9163050" y="1194117"/>
            <a:ext cx="0" cy="9092883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 flipH="1" flipV="1">
            <a:off x="435378" y="5143500"/>
            <a:ext cx="18047639" cy="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435378" y="5829300"/>
            <a:ext cx="8320905" cy="3771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3"/>
              </a:lnSpc>
            </a:pPr>
            <a:endParaRPr/>
          </a:p>
          <a:p>
            <a:pPr marL="497280" lvl="1" indent="-248640" algn="l">
              <a:lnSpc>
                <a:spcPts val="2763"/>
              </a:lnSpc>
              <a:buFont typeface="Arial"/>
              <a:buChar char="•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Isolation Forest gave the best results on the Credit Card dataset.</a:t>
            </a:r>
          </a:p>
          <a:p>
            <a:pPr marL="497280" lvl="1" indent="-248640" algn="l">
              <a:lnSpc>
                <a:spcPts val="2763"/>
              </a:lnSpc>
              <a:buFont typeface="Arial"/>
              <a:buChar char="•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One-Class SVM showed higher accuracy on smaller samples but was costly.</a:t>
            </a:r>
          </a:p>
          <a:p>
            <a:pPr marL="497280" lvl="1" indent="-248640" algn="l">
              <a:lnSpc>
                <a:spcPts val="2763"/>
              </a:lnSpc>
              <a:buFont typeface="Arial"/>
              <a:buChar char="•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Bank dataset results were weaker across all methods.</a:t>
            </a:r>
          </a:p>
          <a:p>
            <a:pPr marL="497280" lvl="1" indent="-248640" algn="l">
              <a:lnSpc>
                <a:spcPts val="2763"/>
              </a:lnSpc>
              <a:buFont typeface="Arial"/>
              <a:buChar char="•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Anomaly detection useful for flagging suspicious transactions.</a:t>
            </a:r>
          </a:p>
          <a:p>
            <a:pPr marL="497280" lvl="1" indent="-248640" algn="l">
              <a:lnSpc>
                <a:spcPts val="2763"/>
              </a:lnSpc>
              <a:buFont typeface="Arial"/>
              <a:buChar char="•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Should be combined with supervised models &amp; expert knowledge for stronger fraud detection.</a:t>
            </a:r>
          </a:p>
          <a:p>
            <a:pPr algn="l">
              <a:lnSpc>
                <a:spcPts val="2763"/>
              </a:lnSpc>
            </a:pPr>
            <a:endParaRPr lang="en-US" sz="2303">
              <a:solidFill>
                <a:srgbClr val="000000"/>
              </a:solidFill>
              <a:latin typeface="Open Sans 1"/>
              <a:ea typeface="Open Sans 1"/>
              <a:cs typeface="Open Sans 1"/>
              <a:sym typeface="Open Sans 1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523833" y="5153787"/>
            <a:ext cx="8622248" cy="5133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51"/>
              </a:lnSpc>
            </a:pPr>
            <a:r>
              <a:rPr lang="en-US" sz="2100" b="1">
                <a:solidFill>
                  <a:srgbClr val="000000"/>
                </a:solidFill>
                <a:latin typeface="Open Sans 2 Bold"/>
                <a:ea typeface="Open Sans 2 Bold"/>
                <a:cs typeface="Open Sans 2 Bold"/>
                <a:sym typeface="Open Sans 2 Bold"/>
              </a:rPr>
              <a:t>Fraud Detection + Recommender System</a:t>
            </a:r>
          </a:p>
          <a:p>
            <a:pPr algn="l">
              <a:lnSpc>
                <a:spcPts val="2751"/>
              </a:lnSpc>
            </a:pPr>
            <a:endParaRPr lang="en-US" sz="2100" b="1">
              <a:solidFill>
                <a:srgbClr val="000000"/>
              </a:solidFill>
              <a:latin typeface="Open Sans 2 Bold"/>
              <a:ea typeface="Open Sans 2 Bold"/>
              <a:cs typeface="Open Sans 2 Bold"/>
              <a:sym typeface="Open Sans 2 Bold"/>
            </a:endParaRPr>
          </a:p>
          <a:p>
            <a:pPr marL="453390" lvl="1" indent="-226695" algn="l">
              <a:lnSpc>
                <a:spcPts val="2751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Open Sans 2"/>
                <a:ea typeface="Open Sans 2"/>
                <a:cs typeface="Open Sans 2"/>
                <a:sym typeface="Open Sans 2"/>
              </a:rPr>
              <a:t>Explored multiple recommender approaches:</a:t>
            </a:r>
          </a:p>
          <a:p>
            <a:pPr marL="906780" lvl="2" indent="-302260" algn="l">
              <a:lnSpc>
                <a:spcPts val="2751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Open Sans 2"/>
                <a:ea typeface="Open Sans 2"/>
                <a:cs typeface="Open Sans 2"/>
                <a:sym typeface="Open Sans 2"/>
              </a:rPr>
              <a:t>Content-based highlighted transaction similarity but limited to item features.</a:t>
            </a:r>
          </a:p>
          <a:p>
            <a:pPr marL="906780" lvl="2" indent="-302260" algn="l">
              <a:lnSpc>
                <a:spcPts val="2751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Open Sans 2"/>
                <a:ea typeface="Open Sans 2"/>
                <a:cs typeface="Open Sans 2"/>
                <a:sym typeface="Open Sans 2"/>
              </a:rPr>
              <a:t>Collaborative filtering captured user-to-user patterns but struggled with cold starts.</a:t>
            </a:r>
          </a:p>
          <a:p>
            <a:pPr marL="906780" lvl="2" indent="-302260" algn="l">
              <a:lnSpc>
                <a:spcPts val="2751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Open Sans 2"/>
                <a:ea typeface="Open Sans 2"/>
                <a:cs typeface="Open Sans 2"/>
                <a:sym typeface="Open Sans 2"/>
              </a:rPr>
              <a:t>Context-aware improved personalization using external factors like location or device.</a:t>
            </a:r>
          </a:p>
          <a:p>
            <a:pPr marL="906780" lvl="2" indent="-302260" algn="l">
              <a:lnSpc>
                <a:spcPts val="2751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Open Sans 2"/>
                <a:ea typeface="Open Sans 2"/>
                <a:cs typeface="Open Sans 2"/>
                <a:sym typeface="Open Sans 2"/>
              </a:rPr>
              <a:t>Hybrid RS (content + collaborative) balanced relevance and personalization, offering the most reliable results.</a:t>
            </a:r>
          </a:p>
          <a:p>
            <a:pPr marL="453390" lvl="1" indent="-226695" algn="l">
              <a:lnSpc>
                <a:spcPts val="2751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Open Sans 2"/>
                <a:ea typeface="Open Sans 2"/>
                <a:cs typeface="Open Sans 2"/>
                <a:sym typeface="Open Sans 2"/>
              </a:rPr>
              <a:t>Overall, combining fraud detection with hybrid recommendation provides a safer and more personalized system, ensuring users receive trustworthy transaction suggestions.</a:t>
            </a:r>
          </a:p>
          <a:p>
            <a:pPr algn="l">
              <a:lnSpc>
                <a:spcPts val="2751"/>
              </a:lnSpc>
            </a:pPr>
            <a:endParaRPr lang="en-US" sz="2100">
              <a:solidFill>
                <a:srgbClr val="000000"/>
              </a:solidFill>
              <a:latin typeface="Open Sans 2"/>
              <a:ea typeface="Open Sans 2"/>
              <a:cs typeface="Open Sans 2"/>
              <a:sym typeface="Open Sans 2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35378" y="5486400"/>
            <a:ext cx="8320905" cy="342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3"/>
              </a:lnSpc>
            </a:pPr>
            <a:r>
              <a:rPr lang="en-US" sz="2303" b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Anomaly Detection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375961" y="3649345"/>
            <a:ext cx="6883339" cy="1494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440"/>
              </a:lnSpc>
            </a:pPr>
            <a:r>
              <a:rPr lang="en-US" sz="10400" b="1">
                <a:solidFill>
                  <a:srgbClr val="242A55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THANK YOU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-13825339" y="0"/>
            <a:ext cx="22732028" cy="13939993"/>
            <a:chOff x="0" y="0"/>
            <a:chExt cx="1139048" cy="6985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39048" cy="698500"/>
            </a:xfrm>
            <a:custGeom>
              <a:avLst/>
              <a:gdLst/>
              <a:ahLst/>
              <a:cxnLst/>
              <a:rect l="l" t="t" r="r" b="b"/>
              <a:pathLst>
                <a:path w="1139048" h="698500">
                  <a:moveTo>
                    <a:pt x="1139048" y="349250"/>
                  </a:moveTo>
                  <a:lnTo>
                    <a:pt x="935848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935848" y="0"/>
                  </a:lnTo>
                  <a:lnTo>
                    <a:pt x="1139048" y="349250"/>
                  </a:lnTo>
                  <a:close/>
                </a:path>
              </a:pathLst>
            </a:custGeom>
            <a:solidFill>
              <a:srgbClr val="C4D7F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114300" y="0"/>
              <a:ext cx="910448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1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rot="-5400000">
            <a:off x="1491311" y="1028700"/>
            <a:ext cx="7304379" cy="8229600"/>
          </a:xfrm>
          <a:custGeom>
            <a:avLst/>
            <a:gdLst/>
            <a:ahLst/>
            <a:cxnLst/>
            <a:rect l="l" t="t" r="r" b="b"/>
            <a:pathLst>
              <a:path w="7304379" h="8229600">
                <a:moveTo>
                  <a:pt x="0" y="0"/>
                </a:moveTo>
                <a:lnTo>
                  <a:pt x="7304378" y="0"/>
                </a:lnTo>
                <a:lnTo>
                  <a:pt x="730437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58" b="-358"/>
            </a:stretch>
          </a:blipFill>
        </p:spPr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139349" y="1561785"/>
            <a:ext cx="8008303" cy="6934829"/>
            <a:chOff x="0" y="0"/>
            <a:chExt cx="4282440" cy="3708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642743" y="1997702"/>
            <a:ext cx="7001515" cy="6062996"/>
            <a:chOff x="0" y="0"/>
            <a:chExt cx="4282440" cy="3708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3"/>
              <a:stretch>
                <a:fillRect l="-14946" r="-14946"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15866477" y="5756711"/>
            <a:ext cx="4843047" cy="5585446"/>
          </a:xfrm>
          <a:custGeom>
            <a:avLst/>
            <a:gdLst/>
            <a:ahLst/>
            <a:cxnLst/>
            <a:rect l="l" t="t" r="r" b="b"/>
            <a:pathLst>
              <a:path w="4843047" h="5585446">
                <a:moveTo>
                  <a:pt x="0" y="0"/>
                </a:moveTo>
                <a:lnTo>
                  <a:pt x="4843046" y="0"/>
                </a:lnTo>
                <a:lnTo>
                  <a:pt x="4843046" y="5585445"/>
                </a:lnTo>
                <a:lnTo>
                  <a:pt x="0" y="558544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5739008" y="863393"/>
            <a:ext cx="21319874" cy="9423607"/>
            <a:chOff x="0" y="0"/>
            <a:chExt cx="12153785" cy="53721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153785" cy="5372100"/>
            </a:xfrm>
            <a:custGeom>
              <a:avLst/>
              <a:gdLst/>
              <a:ahLst/>
              <a:cxnLst/>
              <a:rect l="l" t="t" r="r" b="b"/>
              <a:pathLst>
                <a:path w="12153785" h="5372100">
                  <a:moveTo>
                    <a:pt x="10603116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10603116" y="5372100"/>
                  </a:lnTo>
                  <a:lnTo>
                    <a:pt x="12153785" y="2686050"/>
                  </a:lnTo>
                  <a:lnTo>
                    <a:pt x="10603116" y="0"/>
                  </a:lnTo>
                  <a:close/>
                </a:path>
              </a:pathLst>
            </a:custGeom>
            <a:solidFill>
              <a:srgbClr val="C4D7F0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-5768948" y="0"/>
            <a:ext cx="13691262" cy="9258300"/>
            <a:chOff x="0" y="0"/>
            <a:chExt cx="6221730" cy="420725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221730" cy="4207256"/>
            </a:xfrm>
            <a:custGeom>
              <a:avLst/>
              <a:gdLst/>
              <a:ahLst/>
              <a:cxnLst/>
              <a:rect l="l" t="t" r="r" b="b"/>
              <a:pathLst>
                <a:path w="6221730" h="4207256">
                  <a:moveTo>
                    <a:pt x="6221730" y="0"/>
                  </a:moveTo>
                  <a:lnTo>
                    <a:pt x="3877818" y="3979799"/>
                  </a:lnTo>
                  <a:cubicBezTo>
                    <a:pt x="3799239" y="4120238"/>
                    <a:pt x="3650888" y="4207238"/>
                    <a:pt x="3489960" y="4207256"/>
                  </a:cubicBezTo>
                  <a:lnTo>
                    <a:pt x="0" y="4207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748" r="-748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7788963" y="2665715"/>
            <a:ext cx="3501330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9"/>
              </a:lnSpc>
            </a:pPr>
            <a:r>
              <a:rPr lang="en-US" sz="5499" b="1">
                <a:solidFill>
                  <a:srgbClr val="242A55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Background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606229" y="3731321"/>
            <a:ext cx="10280564" cy="4365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Rapid growth of digital transactions increases fraud risk.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Traditional fraud detection systems struggle with:</a:t>
            </a:r>
          </a:p>
          <a:p>
            <a:pPr marL="1079499" lvl="2" indent="-359833" algn="l">
              <a:lnSpc>
                <a:spcPts val="3499"/>
              </a:lnSpc>
              <a:buFont typeface="Arial"/>
              <a:buChar char="⚬"/>
            </a:pPr>
            <a:r>
              <a:rPr lang="en-US" sz="2499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Highly imbalanced datasets (fraud cases are rare).</a:t>
            </a:r>
          </a:p>
          <a:p>
            <a:pPr marL="1079499" lvl="2" indent="-359833" algn="l">
              <a:lnSpc>
                <a:spcPts val="3499"/>
              </a:lnSpc>
              <a:buFont typeface="Arial"/>
              <a:buChar char="⚬"/>
            </a:pPr>
            <a:r>
              <a:rPr lang="en-US" sz="2499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Evolving fraud patterns that adapt over time.</a:t>
            </a:r>
          </a:p>
          <a:p>
            <a:pPr marL="1079499" lvl="2" indent="-359833" algn="l">
              <a:lnSpc>
                <a:spcPts val="3499"/>
              </a:lnSpc>
              <a:buFont typeface="Arial"/>
              <a:buChar char="⚬"/>
            </a:pPr>
            <a:r>
              <a:rPr lang="en-US" sz="2499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Real-time detection needs to protect customers.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Rich transaction data (demographics, merchant, device, location) is underutilized.</a:t>
            </a:r>
          </a:p>
          <a:p>
            <a:pPr marL="539749" lvl="1" indent="-269875" algn="l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Financial institutions also need personalization (offers, services, insights) to build trust and loyalty.</a:t>
            </a:r>
          </a:p>
          <a:p>
            <a:pPr algn="l">
              <a:lnSpc>
                <a:spcPts val="3499"/>
              </a:lnSpc>
            </a:pPr>
            <a:endParaRPr lang="en-US" sz="2499">
              <a:solidFill>
                <a:srgbClr val="000000"/>
              </a:solidFill>
              <a:latin typeface="Open Sans 1"/>
              <a:ea typeface="Open Sans 1"/>
              <a:cs typeface="Open Sans 1"/>
              <a:sym typeface="Open Sans 1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0973906" y="-11536297"/>
            <a:ext cx="19091285" cy="23072594"/>
            <a:chOff x="0" y="0"/>
            <a:chExt cx="4445113" cy="53721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45113" cy="5372100"/>
            </a:xfrm>
            <a:custGeom>
              <a:avLst/>
              <a:gdLst/>
              <a:ahLst/>
              <a:cxnLst/>
              <a:rect l="l" t="t" r="r" b="b"/>
              <a:pathLst>
                <a:path w="4445113" h="5372100">
                  <a:moveTo>
                    <a:pt x="2894443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2894443" y="5372100"/>
                  </a:lnTo>
                  <a:lnTo>
                    <a:pt x="4445113" y="2686050"/>
                  </a:lnTo>
                  <a:lnTo>
                    <a:pt x="2894443" y="0"/>
                  </a:lnTo>
                  <a:close/>
                </a:path>
              </a:pathLst>
            </a:custGeom>
            <a:solidFill>
              <a:srgbClr val="C4D7F0"/>
            </a:solidFill>
          </p:spPr>
        </p:sp>
      </p:grpSp>
      <p:sp>
        <p:nvSpPr>
          <p:cNvPr id="4" name="Freeform 4"/>
          <p:cNvSpPr/>
          <p:nvPr/>
        </p:nvSpPr>
        <p:spPr>
          <a:xfrm rot="-5400000">
            <a:off x="-47601" y="1143000"/>
            <a:ext cx="7304379" cy="8229600"/>
          </a:xfrm>
          <a:custGeom>
            <a:avLst/>
            <a:gdLst/>
            <a:ahLst/>
            <a:cxnLst/>
            <a:rect l="l" t="t" r="r" b="b"/>
            <a:pathLst>
              <a:path w="7304379" h="8229600">
                <a:moveTo>
                  <a:pt x="0" y="0"/>
                </a:moveTo>
                <a:lnTo>
                  <a:pt x="7304379" y="0"/>
                </a:lnTo>
                <a:lnTo>
                  <a:pt x="730437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58" b="-358"/>
            </a:stretch>
          </a:blipFill>
        </p:spPr>
      </p: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-399563" y="1676085"/>
            <a:ext cx="8008303" cy="6934829"/>
            <a:chOff x="0" y="0"/>
            <a:chExt cx="4282440" cy="3708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03831" y="2112002"/>
            <a:ext cx="7001515" cy="6062996"/>
            <a:chOff x="0" y="0"/>
            <a:chExt cx="4282440" cy="3708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282440" cy="3708400"/>
            </a:xfrm>
            <a:custGeom>
              <a:avLst/>
              <a:gdLst/>
              <a:ahLst/>
              <a:cxnLst/>
              <a:rect l="l" t="t" r="r" b="b"/>
              <a:pathLst>
                <a:path w="4282440" h="370840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3"/>
              <a:stretch>
                <a:fillRect l="-32866" r="-32866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8117379" y="1753696"/>
            <a:ext cx="9993215" cy="7880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53" lvl="1" indent="-269876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Current fraud detection and personalization methods are limited.</a:t>
            </a:r>
          </a:p>
          <a:p>
            <a:pPr marL="539753" lvl="1" indent="-269876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Credit card dataset → highlights the imbalance problem in fraud detection.</a:t>
            </a:r>
          </a:p>
          <a:p>
            <a:pPr marL="539753" lvl="1" indent="-269876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Bank transaction dataset → offers richer features, but conventional methods fail to fully leverage them.</a:t>
            </a:r>
          </a:p>
          <a:p>
            <a:pPr marL="539753" lvl="1" indent="-269876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Our project applies 4 data mining techniques to solve these gaps:</a:t>
            </a:r>
          </a:p>
          <a:p>
            <a:pPr marL="539753" lvl="1" indent="-269876" algn="l">
              <a:lnSpc>
                <a:spcPts val="3500"/>
              </a:lnSpc>
              <a:buAutoNum type="arabicPeriod"/>
            </a:pPr>
            <a:r>
              <a:rPr lang="en-US" sz="25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Market Basket Analysis – find patterns in transaction behavior.</a:t>
            </a:r>
          </a:p>
          <a:p>
            <a:pPr marL="539753" lvl="1" indent="-269876" algn="l">
              <a:lnSpc>
                <a:spcPts val="3500"/>
              </a:lnSpc>
              <a:buAutoNum type="arabicPeriod"/>
            </a:pPr>
            <a:r>
              <a:rPr lang="en-US" sz="25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Recommender Systems – suggest personalized banking services.</a:t>
            </a:r>
          </a:p>
          <a:p>
            <a:pPr marL="539753" lvl="1" indent="-269876" algn="l">
              <a:lnSpc>
                <a:spcPts val="3500"/>
              </a:lnSpc>
              <a:buAutoNum type="arabicPeriod"/>
            </a:pPr>
            <a:r>
              <a:rPr lang="en-US" sz="25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Anomaly Detection – identify suspicious or fraudulent transactions.</a:t>
            </a:r>
          </a:p>
          <a:p>
            <a:pPr marL="539753" lvl="1" indent="-269876" algn="l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Cluestering – group similar transactions to spot hidden patterns and emerging fraud trends.</a:t>
            </a:r>
          </a:p>
          <a:p>
            <a:pPr algn="l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Without these, banks risk fraud losses, inefficiency, and customer dissatisfaction.</a:t>
            </a:r>
          </a:p>
          <a:p>
            <a:pPr algn="l">
              <a:lnSpc>
                <a:spcPts val="3500"/>
              </a:lnSpc>
            </a:pPr>
            <a:endParaRPr lang="en-US" sz="2500">
              <a:solidFill>
                <a:srgbClr val="000000"/>
              </a:solidFill>
              <a:latin typeface="Open Sans 1"/>
              <a:ea typeface="Open Sans 1"/>
              <a:cs typeface="Open Sans 1"/>
              <a:sym typeface="Open Sans 1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8117379" y="891860"/>
            <a:ext cx="6976045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9"/>
              </a:lnSpc>
            </a:pPr>
            <a:r>
              <a:rPr lang="en-US" sz="5499" b="1">
                <a:solidFill>
                  <a:srgbClr val="242A55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Problem Statement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0312082" y="-32678"/>
            <a:ext cx="9144000" cy="10287000"/>
            <a:chOff x="0" y="0"/>
            <a:chExt cx="5370413" cy="604171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370413" cy="6041715"/>
            </a:xfrm>
            <a:custGeom>
              <a:avLst/>
              <a:gdLst/>
              <a:ahLst/>
              <a:cxnLst/>
              <a:rect l="l" t="t" r="r" b="b"/>
              <a:pathLst>
                <a:path w="5370413" h="6041715">
                  <a:moveTo>
                    <a:pt x="5370413" y="0"/>
                  </a:moveTo>
                  <a:lnTo>
                    <a:pt x="5370413" y="6041715"/>
                  </a:lnTo>
                  <a:cubicBezTo>
                    <a:pt x="3580275" y="4027810"/>
                    <a:pt x="1790138" y="2013905"/>
                    <a:pt x="0" y="0"/>
                  </a:cubicBezTo>
                  <a:lnTo>
                    <a:pt x="5370413" y="0"/>
                  </a:lnTo>
                  <a:close/>
                </a:path>
              </a:pathLst>
            </a:custGeom>
            <a:solidFill>
              <a:srgbClr val="C4D7F0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5370413" cy="6041715"/>
            </a:xfrm>
            <a:custGeom>
              <a:avLst/>
              <a:gdLst/>
              <a:ahLst/>
              <a:cxnLst/>
              <a:rect l="l" t="t" r="r" b="b"/>
              <a:pathLst>
                <a:path w="5370413" h="6041715">
                  <a:moveTo>
                    <a:pt x="5370413" y="0"/>
                  </a:moveTo>
                  <a:lnTo>
                    <a:pt x="5370413" y="6041715"/>
                  </a:lnTo>
                  <a:cubicBezTo>
                    <a:pt x="3580275" y="4027810"/>
                    <a:pt x="1790138" y="2013905"/>
                    <a:pt x="0" y="0"/>
                  </a:cubicBezTo>
                  <a:lnTo>
                    <a:pt x="5370413" y="0"/>
                  </a:lnTo>
                  <a:close/>
                </a:path>
              </a:pathLst>
            </a:custGeom>
            <a:blipFill>
              <a:blip r:embed="rId2"/>
              <a:stretch>
                <a:fillRect l="-17098" r="-54875"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 rot="-2498233">
            <a:off x="14300192" y="-2718113"/>
            <a:ext cx="531662" cy="15723226"/>
            <a:chOff x="0" y="0"/>
            <a:chExt cx="140026" cy="414109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40026" cy="4141096"/>
            </a:xfrm>
            <a:custGeom>
              <a:avLst/>
              <a:gdLst/>
              <a:ahLst/>
              <a:cxnLst/>
              <a:rect l="l" t="t" r="r" b="b"/>
              <a:pathLst>
                <a:path w="140026" h="4141096">
                  <a:moveTo>
                    <a:pt x="0" y="0"/>
                  </a:moveTo>
                  <a:lnTo>
                    <a:pt x="140026" y="0"/>
                  </a:lnTo>
                  <a:lnTo>
                    <a:pt x="140026" y="4141096"/>
                  </a:lnTo>
                  <a:lnTo>
                    <a:pt x="0" y="4141096"/>
                  </a:lnTo>
                  <a:close/>
                </a:path>
              </a:pathLst>
            </a:custGeom>
            <a:solidFill>
              <a:srgbClr val="C4D7F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0"/>
              <a:ext cx="140026" cy="41410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1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248101" y="660400"/>
            <a:ext cx="3036797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9"/>
              </a:lnSpc>
            </a:pPr>
            <a:r>
              <a:rPr lang="en-US" sz="5499" b="1">
                <a:solidFill>
                  <a:srgbClr val="242A55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Objectives</a:t>
            </a:r>
          </a:p>
        </p:txBody>
      </p:sp>
      <p:sp>
        <p:nvSpPr>
          <p:cNvPr id="9" name="Freeform 9"/>
          <p:cNvSpPr/>
          <p:nvPr/>
        </p:nvSpPr>
        <p:spPr>
          <a:xfrm rot="-552881" flipH="1">
            <a:off x="-8745901" y="1041521"/>
            <a:ext cx="10895309" cy="12565469"/>
          </a:xfrm>
          <a:custGeom>
            <a:avLst/>
            <a:gdLst/>
            <a:ahLst/>
            <a:cxnLst/>
            <a:rect l="l" t="t" r="r" b="b"/>
            <a:pathLst>
              <a:path w="10895309" h="12565469">
                <a:moveTo>
                  <a:pt x="10895309" y="0"/>
                </a:moveTo>
                <a:lnTo>
                  <a:pt x="0" y="0"/>
                </a:lnTo>
                <a:lnTo>
                  <a:pt x="0" y="12565469"/>
                </a:lnTo>
                <a:lnTo>
                  <a:pt x="10895309" y="12565469"/>
                </a:lnTo>
                <a:lnTo>
                  <a:pt x="1089530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028700" y="2151991"/>
            <a:ext cx="10236277" cy="1857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 algn="l">
              <a:lnSpc>
                <a:spcPts val="29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To gather and preprocess the </a:t>
            </a:r>
            <a:r>
              <a:rPr lang="en-US" sz="2499" b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credit card transaction dataset </a:t>
            </a:r>
            <a:r>
              <a:rPr lang="en-US" sz="2499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and the </a:t>
            </a:r>
            <a:r>
              <a:rPr lang="en-US" sz="2499" b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bank transaction dataset </a:t>
            </a:r>
            <a:r>
              <a:rPr lang="en-US" sz="2499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by merging relevant attributes, handling missing values, addressing data imbalance, and preparing the data for recommendation and fraud detection tasks.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5912454"/>
            <a:ext cx="14345698" cy="2600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endParaRPr/>
          </a:p>
          <a:p>
            <a:pPr algn="l">
              <a:lnSpc>
                <a:spcPts val="2999"/>
              </a:lnSpc>
            </a:pPr>
            <a:endParaRPr/>
          </a:p>
          <a:p>
            <a:pPr marL="539749" lvl="1" indent="-269875" algn="l">
              <a:lnSpc>
                <a:spcPts val="29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To evaluate the performance of the models using appropriate metrics (e.g., precision, recall, F1-score, ROC-AUC for fraud detection; and RMSE and MAE for recommender systems) and to construct a dashboard that visualizes both fraud detection alerts and recommendation insights for improved decision-making.</a:t>
            </a:r>
          </a:p>
          <a:p>
            <a:pPr algn="l">
              <a:lnSpc>
                <a:spcPts val="2999"/>
              </a:lnSpc>
            </a:pPr>
            <a:endParaRPr lang="en-US" sz="2499">
              <a:solidFill>
                <a:srgbClr val="000000"/>
              </a:solidFill>
              <a:latin typeface="Open Sans 1"/>
              <a:ea typeface="Open Sans 1"/>
              <a:cs typeface="Open Sans 1"/>
              <a:sym typeface="Open Sans 1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028700" y="4029075"/>
            <a:ext cx="12687300" cy="2228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99"/>
              </a:lnSpc>
            </a:pPr>
            <a:endParaRPr/>
          </a:p>
          <a:p>
            <a:pPr marL="539749" lvl="1" indent="-269875" algn="l">
              <a:lnSpc>
                <a:spcPts val="2999"/>
              </a:lnSpc>
              <a:buFont typeface="Arial"/>
              <a:buChar char="•"/>
            </a:pPr>
            <a:r>
              <a:rPr lang="en-US" sz="2499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To construct a comprehensive data mining pipeline in the financial domain, applying techniques such as fraud detection (anomaly detection, classification models) and recommender systems (collaborative filtering, content-based, and hybrid approaches) to detect fraudulent transactions and provide personalized service recommendations.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455571"/>
            <a:ext cx="4791149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9"/>
              </a:lnSpc>
            </a:pPr>
            <a:r>
              <a:rPr lang="en-US" sz="5499" b="1">
                <a:solidFill>
                  <a:srgbClr val="242A55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Data Description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233781" y="5860691"/>
            <a:ext cx="14790275" cy="4106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19"/>
              </a:lnSpc>
            </a:pPr>
            <a:r>
              <a:rPr lang="en-US" sz="2299" b="1" u="sng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  <a:hlinkClick r:id="rId2" tooltip="https://www.kaggle.com/datasets/marusagar/bank-transaction-fraud-detection?resource=download"/>
              </a:rPr>
              <a:t>Dataset 2: Bank Transactions</a:t>
            </a:r>
          </a:p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Shape: 200,000 rows × 24 columns</a:t>
            </a:r>
          </a:p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Columns:</a:t>
            </a:r>
          </a:p>
          <a:p>
            <a:pPr marL="906780" lvl="2" indent="-302260" algn="l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Customer details: ID, Name, Gender, Age, State, City, Account_Type, Contact, Email</a:t>
            </a:r>
          </a:p>
          <a:p>
            <a:pPr marL="906780" lvl="2" indent="-302260" algn="l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Transaction info: ID, Date, Time, Amount, Type, Merchant_ID, Category, Device, Device_Type, Location, Currency</a:t>
            </a:r>
          </a:p>
          <a:p>
            <a:pPr marL="906780" lvl="2" indent="-302260" algn="l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Banking details: Branch, Account_Balance</a:t>
            </a:r>
          </a:p>
          <a:p>
            <a:pPr marL="906780" lvl="2" indent="-302260" algn="l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Target: Is_Fraud → (0 = Legit, 1 = Fraud)</a:t>
            </a:r>
          </a:p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Notes:</a:t>
            </a:r>
          </a:p>
          <a:p>
            <a:pPr marL="906780" lvl="2" indent="-302260" algn="l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Rich dataset with categorical + numerical + text features</a:t>
            </a:r>
          </a:p>
          <a:p>
            <a:pPr marL="906780" lvl="2" indent="-302260" algn="l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More realistic → includes customer &amp; merchant context</a:t>
            </a:r>
          </a:p>
          <a:p>
            <a:pPr marL="906780" lvl="2" indent="-302260" algn="l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No missing values</a:t>
            </a: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3044051" y="410167"/>
            <a:ext cx="4750498" cy="3814133"/>
            <a:chOff x="0" y="0"/>
            <a:chExt cx="7467600" cy="599567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7467600" cy="4513580"/>
            </a:xfrm>
            <a:custGeom>
              <a:avLst/>
              <a:gdLst/>
              <a:ahLst/>
              <a:cxnLst/>
              <a:rect l="l" t="t" r="r" b="b"/>
              <a:pathLst>
                <a:path w="7467600" h="4513580">
                  <a:moveTo>
                    <a:pt x="7127240" y="0"/>
                  </a:moveTo>
                  <a:lnTo>
                    <a:pt x="340360" y="0"/>
                  </a:lnTo>
                  <a:cubicBezTo>
                    <a:pt x="152400" y="0"/>
                    <a:pt x="0" y="152400"/>
                    <a:pt x="0" y="340360"/>
                  </a:cubicBezTo>
                  <a:lnTo>
                    <a:pt x="0" y="4513580"/>
                  </a:lnTo>
                  <a:lnTo>
                    <a:pt x="7467600" y="4513580"/>
                  </a:lnTo>
                  <a:lnTo>
                    <a:pt x="7467600" y="340360"/>
                  </a:lnTo>
                  <a:cubicBezTo>
                    <a:pt x="7467600" y="152400"/>
                    <a:pt x="7315200" y="0"/>
                    <a:pt x="7127240" y="0"/>
                  </a:cubicBezTo>
                  <a:close/>
                  <a:moveTo>
                    <a:pt x="7142480" y="4188460"/>
                  </a:moveTo>
                  <a:lnTo>
                    <a:pt x="314961" y="4188460"/>
                  </a:lnTo>
                  <a:lnTo>
                    <a:pt x="314961" y="353060"/>
                  </a:lnTo>
                  <a:lnTo>
                    <a:pt x="7142480" y="353060"/>
                  </a:lnTo>
                  <a:lnTo>
                    <a:pt x="7142480" y="41884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0" y="4514850"/>
              <a:ext cx="7467600" cy="695960"/>
            </a:xfrm>
            <a:custGeom>
              <a:avLst/>
              <a:gdLst/>
              <a:ahLst/>
              <a:cxnLst/>
              <a:rect l="l" t="t" r="r" b="b"/>
              <a:pathLst>
                <a:path w="7467600" h="695960">
                  <a:moveTo>
                    <a:pt x="0" y="355600"/>
                  </a:moveTo>
                  <a:cubicBezTo>
                    <a:pt x="0" y="543560"/>
                    <a:pt x="152400" y="695960"/>
                    <a:pt x="340360" y="695960"/>
                  </a:cubicBezTo>
                  <a:lnTo>
                    <a:pt x="7127240" y="695960"/>
                  </a:lnTo>
                  <a:cubicBezTo>
                    <a:pt x="7315200" y="695960"/>
                    <a:pt x="7467600" y="543560"/>
                    <a:pt x="7467600" y="355600"/>
                  </a:cubicBezTo>
                  <a:lnTo>
                    <a:pt x="7467600" y="0"/>
                  </a:lnTo>
                  <a:lnTo>
                    <a:pt x="0" y="0"/>
                  </a:lnTo>
                  <a:lnTo>
                    <a:pt x="0" y="355600"/>
                  </a:lnTo>
                  <a:close/>
                </a:path>
              </a:pathLst>
            </a:custGeom>
            <a:solidFill>
              <a:srgbClr val="E9E9E9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2429510" y="5210810"/>
              <a:ext cx="2606040" cy="791210"/>
            </a:xfrm>
            <a:custGeom>
              <a:avLst/>
              <a:gdLst/>
              <a:ahLst/>
              <a:cxnLst/>
              <a:rect l="l" t="t" r="r" b="b"/>
              <a:pathLst>
                <a:path w="2606040" h="791210">
                  <a:moveTo>
                    <a:pt x="1258570" y="0"/>
                  </a:moveTo>
                  <a:lnTo>
                    <a:pt x="453390" y="0"/>
                  </a:lnTo>
                  <a:cubicBezTo>
                    <a:pt x="453390" y="0"/>
                    <a:pt x="429260" y="370840"/>
                    <a:pt x="403860" y="525780"/>
                  </a:cubicBezTo>
                  <a:cubicBezTo>
                    <a:pt x="359410" y="791210"/>
                    <a:pt x="87630" y="706120"/>
                    <a:pt x="10160" y="762000"/>
                  </a:cubicBezTo>
                  <a:cubicBezTo>
                    <a:pt x="0" y="769620"/>
                    <a:pt x="5080" y="786130"/>
                    <a:pt x="17780" y="786130"/>
                  </a:cubicBezTo>
                  <a:lnTo>
                    <a:pt x="2588260" y="786130"/>
                  </a:lnTo>
                  <a:cubicBezTo>
                    <a:pt x="2600960" y="786130"/>
                    <a:pt x="2606040" y="769620"/>
                    <a:pt x="2595880" y="762000"/>
                  </a:cubicBezTo>
                  <a:cubicBezTo>
                    <a:pt x="2518410" y="706120"/>
                    <a:pt x="2246630" y="791210"/>
                    <a:pt x="2202180" y="525780"/>
                  </a:cubicBezTo>
                  <a:cubicBezTo>
                    <a:pt x="2176780" y="370840"/>
                    <a:pt x="2152650" y="0"/>
                    <a:pt x="2152650" y="0"/>
                  </a:cubicBezTo>
                  <a:lnTo>
                    <a:pt x="1258570" y="0"/>
                  </a:lnTo>
                  <a:close/>
                </a:path>
              </a:pathLst>
            </a:custGeom>
            <a:solidFill>
              <a:srgbClr val="BBBBBB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314960" y="353060"/>
              <a:ext cx="6827520" cy="3835400"/>
            </a:xfrm>
            <a:custGeom>
              <a:avLst/>
              <a:gdLst/>
              <a:ahLst/>
              <a:cxnLst/>
              <a:rect l="l" t="t" r="r" b="b"/>
              <a:pathLst>
                <a:path w="6827520" h="3835400">
                  <a:moveTo>
                    <a:pt x="0" y="0"/>
                  </a:moveTo>
                  <a:lnTo>
                    <a:pt x="6827520" y="0"/>
                  </a:lnTo>
                  <a:lnTo>
                    <a:pt x="6827520" y="3835400"/>
                  </a:lnTo>
                  <a:lnTo>
                    <a:pt x="0" y="3835400"/>
                  </a:lnTo>
                  <a:close/>
                </a:path>
              </a:pathLst>
            </a:custGeom>
            <a:blipFill>
              <a:blip r:embed="rId3"/>
              <a:stretch>
                <a:fillRect l="-3373" r="-3373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1233781" y="1496971"/>
            <a:ext cx="13307369" cy="4106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19"/>
              </a:lnSpc>
            </a:pPr>
            <a:r>
              <a:rPr lang="en-US" sz="2299" b="1" u="sng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  <a:hlinkClick r:id="rId4" tooltip="https://www.kaggle.com/datasets/mlg-ulb/creditcardfraud"/>
              </a:rPr>
              <a:t>Dataset 1: creditcard.csv</a:t>
            </a:r>
          </a:p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Shape: 284,807 rows × 31 columns</a:t>
            </a:r>
          </a:p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Columns:</a:t>
            </a:r>
          </a:p>
          <a:p>
            <a:pPr marL="906780" lvl="2" indent="-302260" algn="l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Time, Amount, Class</a:t>
            </a:r>
          </a:p>
          <a:p>
            <a:pPr marL="906780" lvl="2" indent="-302260" algn="l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28 anonymized numerical features (V1–V28) from PCA transformation.</a:t>
            </a:r>
          </a:p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Target: Class → Fraud indicator (0 = Legit, 1 = Fraud).</a:t>
            </a:r>
          </a:p>
          <a:p>
            <a:pPr marL="453390" lvl="1" indent="-226695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Notes:</a:t>
            </a:r>
          </a:p>
          <a:p>
            <a:pPr marL="906780" lvl="2" indent="-302260" algn="l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Very well-known Kaggle dataset for fraud detection.</a:t>
            </a:r>
          </a:p>
          <a:p>
            <a:pPr marL="906780" lvl="2" indent="-302260" algn="l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Highly imbalanced (fraud cases ≪ normal cases).</a:t>
            </a:r>
          </a:p>
          <a:p>
            <a:pPr marL="906780" lvl="2" indent="-302260" algn="l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No missing values.</a:t>
            </a:r>
          </a:p>
          <a:p>
            <a:pPr marL="906780" lvl="2" indent="-302260" algn="l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Amount is in actual currency units, while other features are scaled/anonymized.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948684" y="540206"/>
            <a:ext cx="10958040" cy="4698259"/>
          </a:xfrm>
          <a:custGeom>
            <a:avLst/>
            <a:gdLst/>
            <a:ahLst/>
            <a:cxnLst/>
            <a:rect l="l" t="t" r="r" b="b"/>
            <a:pathLst>
              <a:path w="10958040" h="4698259">
                <a:moveTo>
                  <a:pt x="0" y="0"/>
                </a:moveTo>
                <a:lnTo>
                  <a:pt x="10958039" y="0"/>
                </a:lnTo>
                <a:lnTo>
                  <a:pt x="10958039" y="4698259"/>
                </a:lnTo>
                <a:lnTo>
                  <a:pt x="0" y="46982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1895651" y="5478142"/>
            <a:ext cx="6011073" cy="4808858"/>
          </a:xfrm>
          <a:custGeom>
            <a:avLst/>
            <a:gdLst/>
            <a:ahLst/>
            <a:cxnLst/>
            <a:rect l="l" t="t" r="r" b="b"/>
            <a:pathLst>
              <a:path w="6011073" h="4808858">
                <a:moveTo>
                  <a:pt x="0" y="0"/>
                </a:moveTo>
                <a:lnTo>
                  <a:pt x="6011072" y="0"/>
                </a:lnTo>
                <a:lnTo>
                  <a:pt x="6011072" y="4808858"/>
                </a:lnTo>
                <a:lnTo>
                  <a:pt x="0" y="48088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40206" y="587831"/>
            <a:ext cx="4190835" cy="154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9"/>
              </a:lnSpc>
            </a:pPr>
            <a:r>
              <a:rPr lang="en-US" sz="5499" b="1">
                <a:solidFill>
                  <a:srgbClr val="242A55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Market Basket Analysis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40206" y="7245835"/>
            <a:ext cx="10958040" cy="2213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Method &amp; Modelling</a:t>
            </a:r>
          </a:p>
          <a:p>
            <a:pPr marL="453395" lvl="1" indent="-226697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Cleaned &amp; simplified data (drop IDs, keep State, bin balances &amp; amounts, add time-of-day bins).</a:t>
            </a:r>
          </a:p>
          <a:p>
            <a:pPr marL="453395" lvl="1" indent="-226697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Handled fraud imbalance with hybrid balancing.</a:t>
            </a:r>
          </a:p>
          <a:p>
            <a:pPr marL="453395" lvl="1" indent="-226697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Applied FP-Growth MBA to find co-occurrence patterns.</a:t>
            </a:r>
          </a:p>
          <a:p>
            <a:pPr marL="453395" lvl="1" indent="-226697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Focused only on rules where consequent = Fraud.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40206" y="2640331"/>
            <a:ext cx="5718839" cy="44424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Results &amp; Analysis</a:t>
            </a:r>
          </a:p>
          <a:p>
            <a:pPr marL="453395" lvl="1" indent="-226697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High-risk fraud patterns:</a:t>
            </a:r>
          </a:p>
          <a:p>
            <a:pPr marL="906790" lvl="2" indent="-302263" algn="l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Withdrawals at ATM Booths / Self-Service Machines (Lift ~3).</a:t>
            </a:r>
          </a:p>
          <a:p>
            <a:pPr marL="906790" lvl="2" indent="-302263" algn="l">
              <a:lnSpc>
                <a:spcPts val="2940"/>
              </a:lnSpc>
              <a:buFont typeface="Arial"/>
              <a:buChar char="⚬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Withdrawals in general strongly linked to fraud.</a:t>
            </a:r>
          </a:p>
          <a:p>
            <a:pPr marL="453395" lvl="1" indent="-226697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Moderate risk: Male + Nighttime withdrawals, Medium-balance business accounts.</a:t>
            </a:r>
          </a:p>
          <a:p>
            <a:pPr marL="453395" lvl="1" indent="-226697" algn="l">
              <a:lnSpc>
                <a:spcPts val="2940"/>
              </a:lnSpc>
              <a:buFont typeface="Arial"/>
              <a:buChar char="•"/>
            </a:pPr>
            <a:r>
              <a:rPr lang="en-US" sz="21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Fraud is driven more by transaction type &amp; device than demographics.</a:t>
            </a:r>
          </a:p>
          <a:p>
            <a:pPr algn="l">
              <a:lnSpc>
                <a:spcPts val="2940"/>
              </a:lnSpc>
            </a:pPr>
            <a:endParaRPr lang="en-US" sz="2100">
              <a:solidFill>
                <a:srgbClr val="000000"/>
              </a:solidFill>
              <a:latin typeface="Open Sans 1"/>
              <a:ea typeface="Open Sans 1"/>
              <a:cs typeface="Open Sans 1"/>
              <a:sym typeface="Open Sans 1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547834" y="-11335"/>
            <a:ext cx="5672323" cy="10298335"/>
            <a:chOff x="0" y="0"/>
            <a:chExt cx="349758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497580" cy="6350000"/>
            </a:xfrm>
            <a:custGeom>
              <a:avLst/>
              <a:gdLst/>
              <a:ahLst/>
              <a:cxnLst/>
              <a:rect l="l" t="t" r="r" b="b"/>
              <a:pathLst>
                <a:path w="3497580" h="6350000">
                  <a:moveTo>
                    <a:pt x="3497580" y="6350000"/>
                  </a:moveTo>
                  <a:lnTo>
                    <a:pt x="744220" y="6350000"/>
                  </a:lnTo>
                  <a:lnTo>
                    <a:pt x="0" y="0"/>
                  </a:lnTo>
                  <a:lnTo>
                    <a:pt x="2753360" y="0"/>
                  </a:lnTo>
                  <a:lnTo>
                    <a:pt x="3497580" y="6350000"/>
                  </a:lnTo>
                  <a:close/>
                </a:path>
              </a:pathLst>
            </a:custGeom>
            <a:blipFill>
              <a:blip r:embed="rId2"/>
              <a:stretch>
                <a:fillRect l="-86165" r="-86165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4134750" y="47625"/>
            <a:ext cx="6920656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9"/>
              </a:lnSpc>
            </a:pPr>
            <a:r>
              <a:rPr lang="en-US" sz="5499" b="1">
                <a:solidFill>
                  <a:srgbClr val="242A55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Recommender Systems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494440" y="831850"/>
            <a:ext cx="5330026" cy="20405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50"/>
              </a:lnSpc>
              <a:spcBef>
                <a:spcPct val="0"/>
              </a:spcBef>
            </a:pPr>
            <a:r>
              <a:rPr lang="en-US" sz="1500" b="1" dirty="0">
                <a:solidFill>
                  <a:srgbClr val="242A55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Results &amp; Analysis</a:t>
            </a:r>
          </a:p>
          <a:p>
            <a:pPr marL="323850" lvl="1" indent="-161925" algn="just">
              <a:lnSpc>
                <a:spcPts val="2250"/>
              </a:lnSpc>
              <a:buFont typeface="Arial"/>
              <a:buChar char="•"/>
            </a:pPr>
            <a:r>
              <a:rPr lang="en-US" sz="1500" dirty="0">
                <a:solidFill>
                  <a:srgbClr val="242A55"/>
                </a:solidFill>
                <a:latin typeface="Open Sans 1"/>
                <a:ea typeface="Open Sans 1"/>
                <a:cs typeface="Open Sans 1"/>
                <a:sym typeface="Open Sans 1"/>
              </a:rPr>
              <a:t>Content-based: recommends transactions similar in </a:t>
            </a:r>
            <a:r>
              <a:rPr lang="en-US" sz="1500" dirty="0" err="1">
                <a:solidFill>
                  <a:srgbClr val="242A55"/>
                </a:solidFill>
                <a:latin typeface="Open Sans 1"/>
                <a:ea typeface="Open Sans 1"/>
                <a:cs typeface="Open Sans 1"/>
                <a:sym typeface="Open Sans 1"/>
              </a:rPr>
              <a:t>description.Collaborative</a:t>
            </a:r>
            <a:r>
              <a:rPr lang="en-US" sz="1500" dirty="0">
                <a:solidFill>
                  <a:srgbClr val="242A55"/>
                </a:solidFill>
                <a:latin typeface="Open Sans 1"/>
                <a:ea typeface="Open Sans 1"/>
                <a:cs typeface="Open Sans 1"/>
                <a:sym typeface="Open Sans 1"/>
              </a:rPr>
              <a:t>: captures patterns from similar users; cold-start issues for new </a:t>
            </a:r>
            <a:r>
              <a:rPr lang="en-US" sz="1500" dirty="0" err="1">
                <a:solidFill>
                  <a:srgbClr val="242A55"/>
                </a:solidFill>
                <a:latin typeface="Open Sans 1"/>
                <a:ea typeface="Open Sans 1"/>
                <a:cs typeface="Open Sans 1"/>
                <a:sym typeface="Open Sans 1"/>
              </a:rPr>
              <a:t>users.Context</a:t>
            </a:r>
            <a:r>
              <a:rPr lang="en-US" sz="1500" dirty="0">
                <a:solidFill>
                  <a:srgbClr val="242A55"/>
                </a:solidFill>
                <a:latin typeface="Open Sans 1"/>
                <a:ea typeface="Open Sans 1"/>
                <a:cs typeface="Open Sans 1"/>
                <a:sym typeface="Open Sans 1"/>
              </a:rPr>
              <a:t>-based: personalizes recommendations based on user </a:t>
            </a:r>
            <a:r>
              <a:rPr lang="en-US" sz="1500" dirty="0" err="1">
                <a:solidFill>
                  <a:srgbClr val="242A55"/>
                </a:solidFill>
                <a:latin typeface="Open Sans 1"/>
                <a:ea typeface="Open Sans 1"/>
                <a:cs typeface="Open Sans 1"/>
                <a:sym typeface="Open Sans 1"/>
              </a:rPr>
              <a:t>situation.Content+Collaborative</a:t>
            </a:r>
            <a:r>
              <a:rPr lang="en-US" sz="1500" dirty="0">
                <a:solidFill>
                  <a:srgbClr val="242A55"/>
                </a:solidFill>
                <a:latin typeface="Open Sans 1"/>
                <a:ea typeface="Open Sans 1"/>
                <a:cs typeface="Open Sans 1"/>
                <a:sym typeface="Open Sans 1"/>
              </a:rPr>
              <a:t>: balances item similarity and user behavior, improves recommendation coverage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469648" y="876300"/>
            <a:ext cx="5672323" cy="20405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250"/>
              </a:lnSpc>
              <a:spcBef>
                <a:spcPct val="0"/>
              </a:spcBef>
            </a:pPr>
            <a:r>
              <a:rPr lang="en-US" sz="1500" b="1" dirty="0">
                <a:solidFill>
                  <a:srgbClr val="242A55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Method &amp; Modelling</a:t>
            </a:r>
          </a:p>
          <a:p>
            <a:pPr marL="323850" lvl="1" indent="-161925" algn="just">
              <a:lnSpc>
                <a:spcPts val="2250"/>
              </a:lnSpc>
              <a:buFont typeface="Arial"/>
              <a:buChar char="•"/>
            </a:pPr>
            <a:r>
              <a:rPr lang="en-US" sz="1500" dirty="0">
                <a:solidFill>
                  <a:srgbClr val="242A55"/>
                </a:solidFill>
                <a:latin typeface="Open Sans 1"/>
                <a:ea typeface="Open Sans 1"/>
                <a:cs typeface="Open Sans 1"/>
                <a:sym typeface="Open Sans 1"/>
              </a:rPr>
              <a:t>Dataset: Bank Transaction data (~200k rows), non-fraud transactions </a:t>
            </a:r>
            <a:r>
              <a:rPr lang="en-US" sz="1500" dirty="0" err="1">
                <a:solidFill>
                  <a:srgbClr val="242A55"/>
                </a:solidFill>
                <a:latin typeface="Open Sans 1"/>
                <a:ea typeface="Open Sans 1"/>
                <a:cs typeface="Open Sans 1"/>
                <a:sym typeface="Open Sans 1"/>
              </a:rPr>
              <a:t>only.Models</a:t>
            </a:r>
            <a:r>
              <a:rPr lang="en-US" sz="1500" dirty="0">
                <a:solidFill>
                  <a:srgbClr val="242A55"/>
                </a:solidFill>
                <a:latin typeface="Open Sans 1"/>
                <a:ea typeface="Open Sans 1"/>
                <a:cs typeface="Open Sans 1"/>
                <a:sym typeface="Open Sans 1"/>
              </a:rPr>
              <a:t>: Content-based (TF-IDF), Collaborative (user-item cosine similarity), Context-based (one-hot encoding of contextual features), </a:t>
            </a:r>
            <a:r>
              <a:rPr lang="en-US" sz="1500" dirty="0" err="1">
                <a:solidFill>
                  <a:srgbClr val="242A55"/>
                </a:solidFill>
                <a:latin typeface="Open Sans 1"/>
                <a:ea typeface="Open Sans 1"/>
                <a:cs typeface="Open Sans 1"/>
                <a:sym typeface="Open Sans 1"/>
              </a:rPr>
              <a:t>Content+Collaborative</a:t>
            </a:r>
            <a:r>
              <a:rPr lang="en-US" sz="1500" dirty="0">
                <a:solidFill>
                  <a:srgbClr val="242A55"/>
                </a:solidFill>
                <a:latin typeface="Open Sans 1"/>
                <a:ea typeface="Open Sans 1"/>
                <a:cs typeface="Open Sans 1"/>
                <a:sym typeface="Open Sans 1"/>
              </a:rPr>
              <a:t> </a:t>
            </a:r>
            <a:r>
              <a:rPr lang="en-US" sz="1500" dirty="0" err="1">
                <a:solidFill>
                  <a:srgbClr val="242A55"/>
                </a:solidFill>
                <a:latin typeface="Open Sans 1"/>
                <a:ea typeface="Open Sans 1"/>
                <a:cs typeface="Open Sans 1"/>
                <a:sym typeface="Open Sans 1"/>
              </a:rPr>
              <a:t>Hybrid.Evaluation</a:t>
            </a:r>
            <a:r>
              <a:rPr lang="en-US" sz="1500" dirty="0">
                <a:solidFill>
                  <a:srgbClr val="242A55"/>
                </a:solidFill>
                <a:latin typeface="Open Sans 1"/>
                <a:ea typeface="Open Sans 1"/>
                <a:cs typeface="Open Sans 1"/>
                <a:sym typeface="Open Sans 1"/>
              </a:rPr>
              <a:t>: Top-5 recommendations manually inspected for sample users.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7A58B8A-048D-5E59-79F9-BA5EC2E288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800" y="3238500"/>
            <a:ext cx="12420600" cy="629690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47332" y="1247540"/>
            <a:ext cx="5766357" cy="4270162"/>
          </a:xfrm>
          <a:custGeom>
            <a:avLst/>
            <a:gdLst/>
            <a:ahLst/>
            <a:cxnLst/>
            <a:rect l="l" t="t" r="r" b="b"/>
            <a:pathLst>
              <a:path w="5766357" h="4270162">
                <a:moveTo>
                  <a:pt x="0" y="0"/>
                </a:moveTo>
                <a:lnTo>
                  <a:pt x="5766357" y="0"/>
                </a:lnTo>
                <a:lnTo>
                  <a:pt x="5766357" y="4270163"/>
                </a:lnTo>
                <a:lnTo>
                  <a:pt x="0" y="42701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35790" y="5975608"/>
            <a:ext cx="6469439" cy="3871720"/>
          </a:xfrm>
          <a:custGeom>
            <a:avLst/>
            <a:gdLst/>
            <a:ahLst/>
            <a:cxnLst/>
            <a:rect l="l" t="t" r="r" b="b"/>
            <a:pathLst>
              <a:path w="6469439" h="3871720">
                <a:moveTo>
                  <a:pt x="0" y="0"/>
                </a:moveTo>
                <a:lnTo>
                  <a:pt x="6469439" y="0"/>
                </a:lnTo>
                <a:lnTo>
                  <a:pt x="6469439" y="3871721"/>
                </a:lnTo>
                <a:lnTo>
                  <a:pt x="0" y="38717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318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670509" y="244475"/>
            <a:ext cx="6920656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9"/>
              </a:lnSpc>
            </a:pPr>
            <a:r>
              <a:rPr lang="en-US" sz="5499" b="1">
                <a:solidFill>
                  <a:srgbClr val="242A55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Anomaly detection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725797" y="2017881"/>
            <a:ext cx="5046475" cy="2920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3438" lvl="1" indent="-256719" algn="l">
              <a:lnSpc>
                <a:spcPts val="3329"/>
              </a:lnSpc>
              <a:buFont typeface="Arial"/>
              <a:buChar char="•"/>
            </a:pPr>
            <a:r>
              <a:rPr lang="en-US" sz="2378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Normal transactions → predicted correctly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Fraud transactions → detected 41 out of 148</a:t>
            </a:r>
          </a:p>
          <a:p>
            <a:pPr marL="513438" lvl="1" indent="-256719" algn="l">
              <a:lnSpc>
                <a:spcPts val="3329"/>
              </a:lnSpc>
              <a:buFont typeface="Arial"/>
              <a:buChar char="•"/>
            </a:pPr>
            <a:r>
              <a:rPr lang="en-US" sz="2378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Missed 107 frauds → challenge of class imbalance</a:t>
            </a:r>
          </a:p>
          <a:p>
            <a:pPr algn="l">
              <a:lnSpc>
                <a:spcPts val="3329"/>
              </a:lnSpc>
            </a:pPr>
            <a:endParaRPr lang="en-US" sz="2378">
              <a:solidFill>
                <a:srgbClr val="000000"/>
              </a:solidFill>
              <a:latin typeface="Open Sans 1"/>
              <a:ea typeface="Open Sans 1"/>
              <a:cs typeface="Open Sans 1"/>
              <a:sym typeface="Open Sans 1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7200303" y="5679189"/>
            <a:ext cx="4456327" cy="4168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Isolation Forest (Credit): 0.64 ROC-AUC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One-Class SVM (Credit, sampled): 0.73 ROC-AUC, but costly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LOF: ~0.5, close to random guess</a:t>
            </a:r>
          </a:p>
          <a:p>
            <a:pPr marL="518160" lvl="1" indent="-259080" algn="l">
              <a:lnSpc>
                <a:spcPts val="3359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Bank dataset: all models weaker overall</a:t>
            </a:r>
          </a:p>
          <a:p>
            <a:pPr algn="l">
              <a:lnSpc>
                <a:spcPts val="3359"/>
              </a:lnSpc>
            </a:pPr>
            <a:endParaRPr lang="en-US" sz="2400">
              <a:solidFill>
                <a:srgbClr val="000000"/>
              </a:solidFill>
              <a:latin typeface="Open Sans 1"/>
              <a:ea typeface="Open Sans 1"/>
              <a:cs typeface="Open Sans 1"/>
              <a:sym typeface="Open Sans 1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6905229" y="1321714"/>
            <a:ext cx="5046475" cy="521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09"/>
              </a:lnSpc>
            </a:pPr>
            <a:r>
              <a:rPr lang="en-US" sz="3078" b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Results &amp; Findings</a:t>
            </a:r>
          </a:p>
        </p:txBody>
      </p:sp>
      <p:sp>
        <p:nvSpPr>
          <p:cNvPr id="8" name="AutoShape 8"/>
          <p:cNvSpPr/>
          <p:nvPr/>
        </p:nvSpPr>
        <p:spPr>
          <a:xfrm>
            <a:off x="11932653" y="0"/>
            <a:ext cx="19050" cy="1068099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TextBox 9"/>
          <p:cNvSpPr txBox="1"/>
          <p:nvPr/>
        </p:nvSpPr>
        <p:spPr>
          <a:xfrm>
            <a:off x="12227928" y="6886966"/>
            <a:ext cx="5705982" cy="3168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endParaRPr/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Use anomaly detection mainly as an early warning tool to flag unusual transactions in real time.</a:t>
            </a:r>
          </a:p>
          <a:p>
            <a:pPr marL="431801" lvl="1" indent="-215900" algn="l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For stronger fraud detection, especially in bank data, combine anomaly detection with supervised models rather than relying on it alone.</a:t>
            </a:r>
          </a:p>
          <a:p>
            <a:pPr algn="l">
              <a:lnSpc>
                <a:spcPts val="2800"/>
              </a:lnSpc>
            </a:pPr>
            <a:endParaRPr lang="en-US" sz="2000">
              <a:solidFill>
                <a:srgbClr val="000000"/>
              </a:solidFill>
              <a:latin typeface="Open Sans 1"/>
              <a:ea typeface="Open Sans 1"/>
              <a:cs typeface="Open Sans 1"/>
              <a:sym typeface="Open Sans 1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2557682" y="6412700"/>
            <a:ext cx="5046475" cy="521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09"/>
              </a:lnSpc>
            </a:pPr>
            <a:r>
              <a:rPr lang="en-US" sz="3078" b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Recommendations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426358" y="858689"/>
            <a:ext cx="5046475" cy="46590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76"/>
              </a:lnSpc>
            </a:pPr>
            <a:endParaRPr/>
          </a:p>
          <a:p>
            <a:pPr marL="381892" lvl="1" indent="-190946" algn="l">
              <a:lnSpc>
                <a:spcPts val="2476"/>
              </a:lnSpc>
              <a:buFont typeface="Arial"/>
              <a:buChar char="•"/>
            </a:pPr>
            <a:r>
              <a:rPr lang="en-US" sz="1768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Cleaned data (removed duplicates, handled missing values)</a:t>
            </a:r>
          </a:p>
          <a:p>
            <a:pPr marL="381892" lvl="1" indent="-190946" algn="l">
              <a:lnSpc>
                <a:spcPts val="2476"/>
              </a:lnSpc>
              <a:buFont typeface="Arial"/>
              <a:buChar char="•"/>
            </a:pPr>
            <a:r>
              <a:rPr lang="en-US" sz="1768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Feature engineering (log_amount, ratios, balance changes)</a:t>
            </a:r>
          </a:p>
          <a:p>
            <a:pPr marL="381892" lvl="1" indent="-190946" algn="l">
              <a:lnSpc>
                <a:spcPts val="2476"/>
              </a:lnSpc>
              <a:buFont typeface="Arial"/>
              <a:buChar char="•"/>
            </a:pPr>
            <a:r>
              <a:rPr lang="en-US" sz="1768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Normalized with RobustScaler</a:t>
            </a:r>
          </a:p>
          <a:p>
            <a:pPr marL="381892" lvl="1" indent="-190946" algn="l">
              <a:lnSpc>
                <a:spcPts val="2476"/>
              </a:lnSpc>
              <a:buFont typeface="Arial"/>
              <a:buChar char="•"/>
            </a:pPr>
            <a:r>
              <a:rPr lang="en-US" sz="1768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SMOTE oversampling for fraud cases (training only)</a:t>
            </a:r>
          </a:p>
          <a:p>
            <a:pPr marL="381892" lvl="1" indent="-190946" algn="l">
              <a:lnSpc>
                <a:spcPts val="2476"/>
              </a:lnSpc>
              <a:buFont typeface="Arial"/>
              <a:buChar char="•"/>
            </a:pPr>
            <a:r>
              <a:rPr lang="en-US" sz="1768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Methods Applied</a:t>
            </a:r>
          </a:p>
          <a:p>
            <a:pPr marL="381892" lvl="1" indent="-190946" algn="l">
              <a:lnSpc>
                <a:spcPts val="2476"/>
              </a:lnSpc>
              <a:buFont typeface="Arial"/>
              <a:buChar char="•"/>
            </a:pPr>
            <a:r>
              <a:rPr lang="en-US" sz="1768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Isolation Forest – tree-based anomaly detection</a:t>
            </a:r>
          </a:p>
          <a:p>
            <a:pPr marL="381892" lvl="1" indent="-190946" algn="l">
              <a:lnSpc>
                <a:spcPts val="2476"/>
              </a:lnSpc>
              <a:buFont typeface="Arial"/>
              <a:buChar char="•"/>
            </a:pPr>
            <a:r>
              <a:rPr lang="en-US" sz="1768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Local Outlier Factor (LOF) – density-based</a:t>
            </a:r>
          </a:p>
          <a:p>
            <a:pPr marL="381892" lvl="1" indent="-190946" algn="l">
              <a:lnSpc>
                <a:spcPts val="2476"/>
              </a:lnSpc>
              <a:buFont typeface="Arial"/>
              <a:buChar char="•"/>
            </a:pPr>
            <a:r>
              <a:rPr lang="en-US" sz="1768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One-Class SVM – boundary-based (sampled due to cost)</a:t>
            </a:r>
          </a:p>
          <a:p>
            <a:pPr algn="l">
              <a:lnSpc>
                <a:spcPts val="2476"/>
              </a:lnSpc>
            </a:pPr>
            <a:endParaRPr lang="en-US" sz="1768">
              <a:solidFill>
                <a:srgbClr val="000000"/>
              </a:solidFill>
              <a:latin typeface="Open Sans 1"/>
              <a:ea typeface="Open Sans 1"/>
              <a:cs typeface="Open Sans 1"/>
              <a:sym typeface="Open Sans 1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2557682" y="506809"/>
            <a:ext cx="5046475" cy="5218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09"/>
              </a:lnSpc>
            </a:pPr>
            <a:r>
              <a:rPr lang="en-US" sz="3078" b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Methods and Modelling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585570" y="1264710"/>
            <a:ext cx="0" cy="902229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9837115" y="3665010"/>
            <a:ext cx="7422185" cy="2507495"/>
          </a:xfrm>
          <a:custGeom>
            <a:avLst/>
            <a:gdLst/>
            <a:ahLst/>
            <a:cxnLst/>
            <a:rect l="l" t="t" r="r" b="b"/>
            <a:pathLst>
              <a:path w="7422185" h="2507495">
                <a:moveTo>
                  <a:pt x="0" y="0"/>
                </a:moveTo>
                <a:lnTo>
                  <a:pt x="7422185" y="0"/>
                </a:lnTo>
                <a:lnTo>
                  <a:pt x="7422185" y="2507495"/>
                </a:lnTo>
                <a:lnTo>
                  <a:pt x="0" y="25074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309470" y="6255810"/>
            <a:ext cx="6477817" cy="4031190"/>
          </a:xfrm>
          <a:custGeom>
            <a:avLst/>
            <a:gdLst/>
            <a:ahLst/>
            <a:cxnLst/>
            <a:rect l="l" t="t" r="r" b="b"/>
            <a:pathLst>
              <a:path w="6477817" h="4031190">
                <a:moveTo>
                  <a:pt x="0" y="0"/>
                </a:moveTo>
                <a:lnTo>
                  <a:pt x="6477817" y="0"/>
                </a:lnTo>
                <a:lnTo>
                  <a:pt x="6477817" y="4031190"/>
                </a:lnTo>
                <a:lnTo>
                  <a:pt x="0" y="40311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88" b="-188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87300" y="1419794"/>
            <a:ext cx="895875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endParaRPr/>
          </a:p>
        </p:txBody>
      </p:sp>
      <p:sp>
        <p:nvSpPr>
          <p:cNvPr id="6" name="TextBox 6"/>
          <p:cNvSpPr txBox="1"/>
          <p:nvPr/>
        </p:nvSpPr>
        <p:spPr>
          <a:xfrm>
            <a:off x="487300" y="1274235"/>
            <a:ext cx="8958756" cy="2219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55"/>
              </a:lnSpc>
            </a:pPr>
            <a:r>
              <a:rPr lang="en-US" sz="2463" b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1. Dataset Preparation (Preprocessing)</a:t>
            </a:r>
          </a:p>
          <a:p>
            <a:pPr algn="l">
              <a:lnSpc>
                <a:spcPts val="2955"/>
              </a:lnSpc>
            </a:pPr>
            <a:endParaRPr lang="en-US" sz="2463" b="1">
              <a:solidFill>
                <a:srgbClr val="000000"/>
              </a:solidFill>
              <a:latin typeface="Open Sans 1 Bold"/>
              <a:ea typeface="Open Sans 1 Bold"/>
              <a:cs typeface="Open Sans 1 Bold"/>
              <a:sym typeface="Open Sans 1 Bold"/>
            </a:endParaRPr>
          </a:p>
          <a:p>
            <a:pPr marL="531771" lvl="1" indent="-265886" algn="l">
              <a:lnSpc>
                <a:spcPts val="2955"/>
              </a:lnSpc>
              <a:buFont typeface="Arial"/>
              <a:buChar char="•"/>
            </a:pPr>
            <a:r>
              <a:rPr lang="en-US" sz="246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Removed IDs, encoded categorical (Transaction_Type, Device_Type)</a:t>
            </a:r>
          </a:p>
          <a:p>
            <a:pPr marL="531771" lvl="1" indent="-265886" algn="l">
              <a:lnSpc>
                <a:spcPts val="2955"/>
              </a:lnSpc>
              <a:buFont typeface="Arial"/>
              <a:buChar char="•"/>
            </a:pPr>
            <a:r>
              <a:rPr lang="en-US" sz="246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Standardized numeric (Amount, Balance), PCA (10 comps)</a:t>
            </a:r>
          </a:p>
          <a:p>
            <a:pPr algn="l">
              <a:lnSpc>
                <a:spcPts val="2955"/>
              </a:lnSpc>
            </a:pPr>
            <a:endParaRPr lang="en-US" sz="2463">
              <a:solidFill>
                <a:srgbClr val="000000"/>
              </a:solidFill>
              <a:latin typeface="Open Sans 1"/>
              <a:ea typeface="Open Sans 1"/>
              <a:cs typeface="Open Sans 1"/>
              <a:sym typeface="Open Sans 1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87300" y="3931710"/>
            <a:ext cx="8958756" cy="1476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55"/>
              </a:lnSpc>
            </a:pPr>
            <a:r>
              <a:rPr lang="en-US" sz="2463" b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2. Algorithm Used</a:t>
            </a:r>
          </a:p>
          <a:p>
            <a:pPr algn="l">
              <a:lnSpc>
                <a:spcPts val="2955"/>
              </a:lnSpc>
            </a:pPr>
            <a:endParaRPr lang="en-US" sz="2463" b="1">
              <a:solidFill>
                <a:srgbClr val="000000"/>
              </a:solidFill>
              <a:latin typeface="Open Sans 1 Bold"/>
              <a:ea typeface="Open Sans 1 Bold"/>
              <a:cs typeface="Open Sans 1 Bold"/>
              <a:sym typeface="Open Sans 1 Bold"/>
            </a:endParaRPr>
          </a:p>
          <a:p>
            <a:pPr algn="l">
              <a:lnSpc>
                <a:spcPts val="2955"/>
              </a:lnSpc>
            </a:pPr>
            <a:r>
              <a:rPr lang="en-US" sz="246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DBSCAN (eps=1.0, min_samples=10)</a:t>
            </a:r>
          </a:p>
          <a:p>
            <a:pPr algn="l">
              <a:lnSpc>
                <a:spcPts val="2955"/>
              </a:lnSpc>
            </a:pPr>
            <a:r>
              <a:rPr lang="en-US" sz="246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Finds arbitrary clusters + isolates anomalies as noise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87300" y="6255810"/>
            <a:ext cx="8377673" cy="31264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3"/>
              </a:lnSpc>
            </a:pPr>
            <a:r>
              <a:rPr lang="en-US" sz="2303" b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3. Results (Key Findings)</a:t>
            </a:r>
          </a:p>
          <a:p>
            <a:pPr algn="l">
              <a:lnSpc>
                <a:spcPts val="2763"/>
              </a:lnSpc>
            </a:pPr>
            <a:endParaRPr lang="en-US" sz="2303" b="1">
              <a:solidFill>
                <a:srgbClr val="000000"/>
              </a:solidFill>
              <a:latin typeface="Open Sans 1 Bold"/>
              <a:ea typeface="Open Sans 1 Bold"/>
              <a:cs typeface="Open Sans 1 Bold"/>
              <a:sym typeface="Open Sans 1 Bold"/>
            </a:endParaRPr>
          </a:p>
          <a:p>
            <a:pPr marL="497280" lvl="1" indent="-248640" algn="l">
              <a:lnSpc>
                <a:spcPts val="2763"/>
              </a:lnSpc>
              <a:buFont typeface="Arial"/>
              <a:buChar char="•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2 clusters + 4,675 noise points</a:t>
            </a:r>
          </a:p>
          <a:p>
            <a:pPr marL="497280" lvl="1" indent="-248640" algn="l">
              <a:lnSpc>
                <a:spcPts val="2763"/>
              </a:lnSpc>
              <a:buFont typeface="Arial"/>
              <a:buChar char="•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Silhouette = 0.61 (good separation)</a:t>
            </a:r>
          </a:p>
          <a:p>
            <a:pPr marL="497280" lvl="1" indent="-248640" algn="l">
              <a:lnSpc>
                <a:spcPts val="2763"/>
              </a:lnSpc>
              <a:buFont typeface="Arial"/>
              <a:buChar char="•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Fraud distribution:</a:t>
            </a:r>
          </a:p>
          <a:p>
            <a:pPr marL="994559" lvl="2" indent="-331520" algn="l">
              <a:lnSpc>
                <a:spcPts val="2763"/>
              </a:lnSpc>
              <a:buFont typeface="Arial"/>
              <a:buChar char="⚬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Cluster 0 → 0.02% fraud (normal spending)</a:t>
            </a:r>
          </a:p>
          <a:p>
            <a:pPr marL="994559" lvl="2" indent="-331520" algn="l">
              <a:lnSpc>
                <a:spcPts val="2763"/>
              </a:lnSpc>
              <a:buFont typeface="Arial"/>
              <a:buChar char="⚬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Cluster 2 → 9.1% fraud (suspicious group)</a:t>
            </a:r>
          </a:p>
          <a:p>
            <a:pPr marL="994559" lvl="2" indent="-331520" algn="l">
              <a:lnSpc>
                <a:spcPts val="2763"/>
              </a:lnSpc>
              <a:buFont typeface="Arial"/>
              <a:buChar char="⚬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Noise → 4.5% fraud (isolated anomalies)</a:t>
            </a:r>
          </a:p>
          <a:p>
            <a:pPr algn="l">
              <a:lnSpc>
                <a:spcPts val="2763"/>
              </a:lnSpc>
            </a:pPr>
            <a:endParaRPr lang="en-US" sz="2303">
              <a:solidFill>
                <a:srgbClr val="000000"/>
              </a:solidFill>
              <a:latin typeface="Open Sans 1"/>
              <a:ea typeface="Open Sans 1"/>
              <a:cs typeface="Open Sans 1"/>
              <a:sym typeface="Open Sans 1"/>
            </a:endParaRPr>
          </a:p>
        </p:txBody>
      </p:sp>
      <p:grpSp>
        <p:nvGrpSpPr>
          <p:cNvPr id="9" name="Group 9"/>
          <p:cNvGrpSpPr/>
          <p:nvPr/>
        </p:nvGrpSpPr>
        <p:grpSpPr>
          <a:xfrm>
            <a:off x="-16549455" y="-1561911"/>
            <a:ext cx="22732028" cy="13939993"/>
            <a:chOff x="0" y="0"/>
            <a:chExt cx="1139048" cy="6985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139048" cy="698500"/>
            </a:xfrm>
            <a:custGeom>
              <a:avLst/>
              <a:gdLst/>
              <a:ahLst/>
              <a:cxnLst/>
              <a:rect l="l" t="t" r="r" b="b"/>
              <a:pathLst>
                <a:path w="1139048" h="698500">
                  <a:moveTo>
                    <a:pt x="1139048" y="349250"/>
                  </a:moveTo>
                  <a:lnTo>
                    <a:pt x="935848" y="698500"/>
                  </a:lnTo>
                  <a:lnTo>
                    <a:pt x="203200" y="698500"/>
                  </a:lnTo>
                  <a:lnTo>
                    <a:pt x="0" y="349250"/>
                  </a:lnTo>
                  <a:lnTo>
                    <a:pt x="203200" y="0"/>
                  </a:lnTo>
                  <a:lnTo>
                    <a:pt x="935848" y="0"/>
                  </a:lnTo>
                  <a:lnTo>
                    <a:pt x="1139048" y="349250"/>
                  </a:lnTo>
                  <a:close/>
                </a:path>
              </a:pathLst>
            </a:custGeom>
            <a:solidFill>
              <a:srgbClr val="C4D7F0">
                <a:alpha val="15686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114300" y="0"/>
              <a:ext cx="910448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1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5998226" y="0"/>
            <a:ext cx="2289774" cy="1748815"/>
          </a:xfrm>
          <a:custGeom>
            <a:avLst/>
            <a:gdLst/>
            <a:ahLst/>
            <a:cxnLst/>
            <a:rect l="l" t="t" r="r" b="b"/>
            <a:pathLst>
              <a:path w="2289774" h="1748815">
                <a:moveTo>
                  <a:pt x="0" y="0"/>
                </a:moveTo>
                <a:lnTo>
                  <a:pt x="2289774" y="0"/>
                </a:lnTo>
                <a:lnTo>
                  <a:pt x="2289774" y="1748815"/>
                </a:lnTo>
                <a:lnTo>
                  <a:pt x="0" y="174881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4730592" y="807424"/>
            <a:ext cx="12056694" cy="9479576"/>
          </a:xfrm>
          <a:custGeom>
            <a:avLst/>
            <a:gdLst/>
            <a:ahLst/>
            <a:cxnLst/>
            <a:rect l="l" t="t" r="r" b="b"/>
            <a:pathLst>
              <a:path w="12056694" h="9479576">
                <a:moveTo>
                  <a:pt x="0" y="0"/>
                </a:moveTo>
                <a:lnTo>
                  <a:pt x="12056695" y="0"/>
                </a:lnTo>
                <a:lnTo>
                  <a:pt x="12056695" y="9479576"/>
                </a:lnTo>
                <a:lnTo>
                  <a:pt x="0" y="94795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7999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7849267" y="47625"/>
            <a:ext cx="3751634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49"/>
              </a:lnSpc>
            </a:pPr>
            <a:r>
              <a:rPr lang="en-US" sz="5499" b="1">
                <a:solidFill>
                  <a:srgbClr val="242A55"/>
                </a:solidFill>
                <a:latin typeface="Roboto Condensed Bold"/>
                <a:ea typeface="Roboto Condensed Bold"/>
                <a:cs typeface="Roboto Condensed Bold"/>
                <a:sym typeface="Roboto Condensed Bold"/>
              </a:rPr>
              <a:t>CLUSTERING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725084" y="1264710"/>
            <a:ext cx="8377673" cy="2400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3"/>
              </a:lnSpc>
            </a:pPr>
            <a:r>
              <a:rPr lang="en-US" sz="2303" b="1">
                <a:solidFill>
                  <a:srgbClr val="000000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4. Recommendations</a:t>
            </a:r>
          </a:p>
          <a:p>
            <a:pPr algn="l">
              <a:lnSpc>
                <a:spcPts val="2763"/>
              </a:lnSpc>
            </a:pPr>
            <a:endParaRPr lang="en-US" sz="2303" b="1">
              <a:solidFill>
                <a:srgbClr val="000000"/>
              </a:solidFill>
              <a:latin typeface="Open Sans 1 Bold"/>
              <a:ea typeface="Open Sans 1 Bold"/>
              <a:cs typeface="Open Sans 1 Bold"/>
              <a:sym typeface="Open Sans 1 Bold"/>
            </a:endParaRPr>
          </a:p>
          <a:p>
            <a:pPr marL="497280" lvl="1" indent="-248640" algn="l">
              <a:lnSpc>
                <a:spcPts val="2763"/>
              </a:lnSpc>
              <a:buFont typeface="Arial"/>
              <a:buChar char="•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Fraud Alerts → unusual transactions (noise points)</a:t>
            </a:r>
          </a:p>
          <a:p>
            <a:pPr marL="497280" lvl="1" indent="-248640" algn="l">
              <a:lnSpc>
                <a:spcPts val="2763"/>
              </a:lnSpc>
              <a:buFont typeface="Arial"/>
              <a:buChar char="•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Spending Profiles → cluster-based financial insights</a:t>
            </a:r>
          </a:p>
          <a:p>
            <a:pPr marL="497280" lvl="1" indent="-248640" algn="l">
              <a:lnSpc>
                <a:spcPts val="2763"/>
              </a:lnSpc>
              <a:buFont typeface="Arial"/>
              <a:buChar char="•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Safe Transaction Score → flag anomalies for verification</a:t>
            </a:r>
          </a:p>
          <a:p>
            <a:pPr marL="497280" lvl="1" indent="-248640" algn="l">
              <a:lnSpc>
                <a:spcPts val="2763"/>
              </a:lnSpc>
              <a:buFont typeface="Arial"/>
              <a:buChar char="•"/>
            </a:pPr>
            <a:r>
              <a:rPr lang="en-US" sz="2303">
                <a:solidFill>
                  <a:srgbClr val="000000"/>
                </a:solidFill>
                <a:latin typeface="Open Sans 1"/>
                <a:ea typeface="Open Sans 1"/>
                <a:cs typeface="Open Sans 1"/>
                <a:sym typeface="Open Sans 1"/>
              </a:rPr>
              <a:t>Budget Nudges → guide irregular spenders</a:t>
            </a:r>
          </a:p>
          <a:p>
            <a:pPr algn="l">
              <a:lnSpc>
                <a:spcPts val="2763"/>
              </a:lnSpc>
            </a:pPr>
            <a:endParaRPr lang="en-US" sz="2303">
              <a:solidFill>
                <a:srgbClr val="000000"/>
              </a:solidFill>
              <a:latin typeface="Open Sans 1"/>
              <a:ea typeface="Open Sans 1"/>
              <a:cs typeface="Open Sans 1"/>
              <a:sym typeface="Open Sans 1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1335</Words>
  <Application>Microsoft Office PowerPoint</Application>
  <PresentationFormat>Custom</PresentationFormat>
  <Paragraphs>150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Roboto Condensed</vt:lpstr>
      <vt:lpstr>Roboto Condensed Bold</vt:lpstr>
      <vt:lpstr>Open Sans 1 Bold</vt:lpstr>
      <vt:lpstr>Open Sans 1</vt:lpstr>
      <vt:lpstr>Open Sans 2 Bold</vt:lpstr>
      <vt:lpstr>Open Sans 2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CCS2313_Data_Mining_Project_Presentation_by_Group_21</dc:title>
  <cp:lastModifiedBy>Ro Min Swe</cp:lastModifiedBy>
  <cp:revision>7</cp:revision>
  <cp:lastPrinted>2025-09-23T17:14:06Z</cp:lastPrinted>
  <dcterms:created xsi:type="dcterms:W3CDTF">2006-08-16T00:00:00Z</dcterms:created>
  <dcterms:modified xsi:type="dcterms:W3CDTF">2025-09-23T17:14:22Z</dcterms:modified>
  <dc:identifier>DAGzbQCTSE0</dc:identifier>
</cp:coreProperties>
</file>

<file path=docProps/thumbnail.jpeg>
</file>